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71" r:id="rId4"/>
    <p:sldId id="272" r:id="rId5"/>
    <p:sldId id="273" r:id="rId6"/>
    <p:sldId id="268" r:id="rId7"/>
    <p:sldId id="264" r:id="rId8"/>
    <p:sldId id="270" r:id="rId9"/>
    <p:sldId id="274" r:id="rId10"/>
    <p:sldId id="276" r:id="rId11"/>
    <p:sldId id="275" r:id="rId12"/>
    <p:sldId id="267" r:id="rId13"/>
    <p:sldId id="269" r:id="rId14"/>
    <p:sldId id="277" r:id="rId15"/>
    <p:sldId id="278" r:id="rId16"/>
    <p:sldId id="281" r:id="rId17"/>
    <p:sldId id="282" r:id="rId18"/>
    <p:sldId id="265" r:id="rId19"/>
    <p:sldId id="280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F86E-1712-45ED-9BC9-4D3870668C90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DFBE-454E-4CCF-9FAE-4D6B2E2203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C08F-72F1-4CF5-B0E5-FBBC3BF04362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2624-4FA4-4E0D-8AC5-6F3ADBA28B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555A-D557-44F1-8D02-9D5CCD65740D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9DCA-9659-46B3-92F3-789BF418AE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1029-B06D-45E7-A9B1-4D6A72F21583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BF7C-DCDB-4595-B759-34484628DB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67ED-6C64-4CF9-A4BA-0F9C85C31C54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FA74-13B5-4128-85C6-8BE5F71A6C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1CBF-937A-49E9-B93C-3F856FA7E901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2895-AD1B-4693-A6F7-B77539B6EA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6F61-08B2-4ABA-B5FA-2BBED0DADF80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483F-4AE7-424F-AEA5-2DED0862DE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AB0F9-7042-446E-8F21-017384EABDD7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6090-6D14-4CE2-B8F9-53C68D6058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8391-9EF5-464B-980C-F7891DC4ECAB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5E7A-7CAD-4A66-9EC4-9CD3EBB74B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F8F8-7FC7-494A-9406-684FB05218EF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4E6C-5222-4DF5-80A7-D2F2ADB442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B334-0777-4EA7-A0A7-D6CF09612F53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3433-08D9-4FFD-8A98-F62E3A81C1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9366D-7826-424D-AE59-2DA55FB68763}" type="datetimeFigureOut">
              <a:rPr lang="pl-PL"/>
              <a:pPr>
                <a:defRPr/>
              </a:pPr>
              <a:t>2014-08-20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313F53-E2F8-423A-825F-BCC53D8DB5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647700" y="2060575"/>
            <a:ext cx="7848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ZENIT PRO DIRECT AND DIRECT INJECTION TECHNOLOGY</a:t>
            </a:r>
            <a:endParaRPr lang="pl-PL" sz="36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315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2388" y="3840163"/>
            <a:ext cx="2741612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Gas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supply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scheme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wiring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diagram</a:t>
            </a:r>
          </a:p>
        </p:txBody>
      </p:sp>
      <p:pic>
        <p:nvPicPr>
          <p:cNvPr id="22532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" y="1412875"/>
            <a:ext cx="2597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Obraz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60675" y="1196975"/>
            <a:ext cx="61595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63513" y="115888"/>
            <a:ext cx="7850187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Gas</a:t>
            </a:r>
            <a:r>
              <a:rPr lang="pl-PL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40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supply</a:t>
            </a:r>
            <a:r>
              <a:rPr lang="pl-PL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40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scheme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wiring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diagram</a:t>
            </a:r>
          </a:p>
        </p:txBody>
      </p:sp>
      <p:pic>
        <p:nvPicPr>
          <p:cNvPr id="23556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" y="1412875"/>
            <a:ext cx="2597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Obraz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8125" y="1403350"/>
            <a:ext cx="62738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agc\AUTA\!Systemy do bezpośredniego wtrysku\AUTRONIC AJ-500\Dacia Duster 1.2 TCE 92kW H5Ft\20140324\TEK0020 current plus pet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1603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D:\agc\AUTA\!Systemy do bezpośredniego wtrysku\AUTRONIC AJ-500\Dacia Duster 1.2 TCE 92kW H5Ft\20140324\TEK0021 current plus g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35925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Łącznik prostoliniowy 2"/>
          <p:cNvCxnSpPr/>
          <p:nvPr/>
        </p:nvCxnSpPr>
        <p:spPr>
          <a:xfrm>
            <a:off x="1547813" y="1484313"/>
            <a:ext cx="0" cy="194468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2771775" y="3789363"/>
            <a:ext cx="0" cy="19431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1547813" y="3789363"/>
            <a:ext cx="0" cy="19431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0"/>
          <p:cNvCxnSpPr/>
          <p:nvPr/>
        </p:nvCxnSpPr>
        <p:spPr>
          <a:xfrm>
            <a:off x="2051050" y="3789363"/>
            <a:ext cx="0" cy="19431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1547813" y="1557338"/>
            <a:ext cx="122396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1547813" y="3860800"/>
            <a:ext cx="503237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pole tekstowe 14"/>
          <p:cNvSpPr txBox="1">
            <a:spLocks noChangeArrowheads="1"/>
          </p:cNvSpPr>
          <p:nvPr/>
        </p:nvSpPr>
        <p:spPr bwMode="auto">
          <a:xfrm>
            <a:off x="2124075" y="1268413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t</a:t>
            </a:r>
            <a:r>
              <a:rPr lang="pl-PL" sz="1000" b="1">
                <a:latin typeface="Calibri" pitchFamily="34" charset="0"/>
              </a:rPr>
              <a:t>1</a:t>
            </a:r>
            <a:endParaRPr lang="pl-PL">
              <a:latin typeface="Calibri" pitchFamily="34" charset="0"/>
            </a:endParaRPr>
          </a:p>
        </p:txBody>
      </p:sp>
      <p:sp>
        <p:nvSpPr>
          <p:cNvPr id="24586" name="pole tekstowe 18"/>
          <p:cNvSpPr txBox="1">
            <a:spLocks noChangeArrowheads="1"/>
          </p:cNvSpPr>
          <p:nvPr/>
        </p:nvSpPr>
        <p:spPr bwMode="auto">
          <a:xfrm>
            <a:off x="1652588" y="3563938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t</a:t>
            </a:r>
            <a:r>
              <a:rPr lang="pl-PL" sz="1000" b="1">
                <a:latin typeface="Calibri" pitchFamily="34" charset="0"/>
              </a:rPr>
              <a:t>2</a:t>
            </a:r>
            <a:endParaRPr lang="pl-PL">
              <a:latin typeface="Calibri" pitchFamily="34" charset="0"/>
            </a:endParaRPr>
          </a:p>
        </p:txBody>
      </p:sp>
      <p:cxnSp>
        <p:nvCxnSpPr>
          <p:cNvPr id="20" name="Łącznik prostoliniowy 19"/>
          <p:cNvCxnSpPr/>
          <p:nvPr/>
        </p:nvCxnSpPr>
        <p:spPr>
          <a:xfrm>
            <a:off x="2771775" y="1484313"/>
            <a:ext cx="0" cy="194468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pole tekstowe 20"/>
          <p:cNvSpPr txBox="1">
            <a:spLocks noChangeArrowheads="1"/>
          </p:cNvSpPr>
          <p:nvPr/>
        </p:nvSpPr>
        <p:spPr bwMode="auto">
          <a:xfrm>
            <a:off x="2268538" y="3563938"/>
            <a:ext cx="327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t</a:t>
            </a:r>
            <a:r>
              <a:rPr lang="pl-PL" sz="1000" b="1">
                <a:latin typeface="Calibri" pitchFamily="34" charset="0"/>
              </a:rPr>
              <a:t>3</a:t>
            </a:r>
            <a:endParaRPr lang="pl-PL">
              <a:latin typeface="Calibri" pitchFamily="34" charset="0"/>
            </a:endParaRPr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2051050" y="3860800"/>
            <a:ext cx="72072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pole tekstowe 17"/>
          <p:cNvSpPr txBox="1">
            <a:spLocks noChangeArrowheads="1"/>
          </p:cNvSpPr>
          <p:nvPr/>
        </p:nvSpPr>
        <p:spPr bwMode="auto">
          <a:xfrm>
            <a:off x="4500563" y="1484313"/>
            <a:ext cx="43926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latin typeface="Calibri" pitchFamily="34" charset="0"/>
              </a:rPr>
              <a:t>t</a:t>
            </a:r>
            <a:r>
              <a:rPr lang="pl-PL" sz="1600" b="1">
                <a:latin typeface="Calibri" pitchFamily="34" charset="0"/>
              </a:rPr>
              <a:t>1</a:t>
            </a:r>
            <a:r>
              <a:rPr lang="pl-PL">
                <a:latin typeface="Calibri" pitchFamily="34" charset="0"/>
              </a:rPr>
              <a:t> –</a:t>
            </a:r>
            <a:r>
              <a:rPr lang="en-US">
                <a:latin typeface="Calibri" pitchFamily="34" charset="0"/>
              </a:rPr>
              <a:t>petrol injector opening time idling while running on petrol</a:t>
            </a:r>
            <a:endParaRPr lang="pl-PL" sz="1000"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endParaRPr lang="pl-PL" sz="1000">
              <a:latin typeface="Calibri" pitchFamily="34" charset="0"/>
            </a:endParaRPr>
          </a:p>
          <a:p>
            <a:endParaRPr lang="pl-PL" sz="1000"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  <a:p>
            <a:r>
              <a:rPr lang="pl-PL" sz="2800">
                <a:latin typeface="Calibri" pitchFamily="34" charset="0"/>
              </a:rPr>
              <a:t>t</a:t>
            </a:r>
            <a:r>
              <a:rPr lang="pl-PL" b="1">
                <a:latin typeface="Calibri" pitchFamily="34" charset="0"/>
              </a:rPr>
              <a:t>2</a:t>
            </a:r>
            <a:r>
              <a:rPr lang="pl-PL">
                <a:latin typeface="Calibri" pitchFamily="34" charset="0"/>
              </a:rPr>
              <a:t> + </a:t>
            </a:r>
            <a:r>
              <a:rPr lang="pl-PL" sz="2400">
                <a:latin typeface="Calibri" pitchFamily="34" charset="0"/>
              </a:rPr>
              <a:t>t</a:t>
            </a:r>
            <a:r>
              <a:rPr lang="pl-PL" b="1">
                <a:latin typeface="Calibri" pitchFamily="34" charset="0"/>
              </a:rPr>
              <a:t>3</a:t>
            </a:r>
            <a:r>
              <a:rPr lang="pl-PL">
                <a:latin typeface="Calibri" pitchFamily="34" charset="0"/>
              </a:rPr>
              <a:t> - </a:t>
            </a:r>
            <a:r>
              <a:rPr lang="en-US">
                <a:latin typeface="Calibri" pitchFamily="34" charset="0"/>
              </a:rPr>
              <a:t>petrol injector opening time idling while working on the gas, where </a:t>
            </a:r>
            <a:r>
              <a:rPr lang="pl-PL">
                <a:latin typeface="Calibri" pitchFamily="34" charset="0"/>
              </a:rPr>
              <a:t>:</a:t>
            </a:r>
          </a:p>
          <a:p>
            <a:r>
              <a:rPr lang="pl-PL" sz="2400">
                <a:latin typeface="Calibri" pitchFamily="34" charset="0"/>
              </a:rPr>
              <a:t>t</a:t>
            </a:r>
            <a:r>
              <a:rPr lang="pl-PL" sz="1600" b="1">
                <a:latin typeface="Calibri" pitchFamily="34" charset="0"/>
              </a:rPr>
              <a:t>2</a:t>
            </a:r>
            <a:r>
              <a:rPr lang="pl-PL">
                <a:latin typeface="Calibri" pitchFamily="34" charset="0"/>
              </a:rPr>
              <a:t> – dose of petrol</a:t>
            </a:r>
          </a:p>
          <a:p>
            <a:r>
              <a:rPr lang="pl-PL" sz="2400">
                <a:latin typeface="Calibri" pitchFamily="34" charset="0"/>
              </a:rPr>
              <a:t>t</a:t>
            </a:r>
            <a:r>
              <a:rPr lang="pl-PL" sz="1600" b="1">
                <a:latin typeface="Calibri" pitchFamily="34" charset="0"/>
              </a:rPr>
              <a:t>3</a:t>
            </a:r>
            <a:r>
              <a:rPr lang="pl-PL">
                <a:latin typeface="Calibri" pitchFamily="34" charset="0"/>
              </a:rPr>
              <a:t> – </a:t>
            </a:r>
            <a:r>
              <a:rPr lang="en-US">
                <a:latin typeface="Calibri" pitchFamily="34" charset="0"/>
              </a:rPr>
              <a:t>time in which the emulator is enabled and petrol injector is closed</a:t>
            </a:r>
            <a:endParaRPr lang="pl-PL">
              <a:latin typeface="Calibri" pitchFamily="34" charset="0"/>
            </a:endParaRPr>
          </a:p>
        </p:txBody>
      </p:sp>
      <p:pic>
        <p:nvPicPr>
          <p:cNvPr id="24591" name="Obraz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Obraz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e tekstowe 25"/>
          <p:cNvSpPr txBox="1"/>
          <p:nvPr/>
        </p:nvSpPr>
        <p:spPr>
          <a:xfrm>
            <a:off x="150813" y="115888"/>
            <a:ext cx="78486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Gas</a:t>
            </a:r>
            <a:r>
              <a:rPr lang="pl-PL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40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supply</a:t>
            </a:r>
            <a:r>
              <a:rPr lang="pl-PL" sz="4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40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scheme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petrol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injectors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control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agc\AUTA\!Systemy do bezpośredniego wtrysku\AUTRONIC AJ-500\Skoda Octavia 1.2TSI 2013 CJZB\20130314\TEK0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227647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D:\agc\AUTA\!Systemy do bezpośredniego wtrysku\AUTRONIC AJ-500\Skoda Octavia 1.2TSI 2013 CJZB\20130314\TEK0067 advanced seq and inj adv 50d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227647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pole tekstowe 1"/>
          <p:cNvSpPr txBox="1">
            <a:spLocks noChangeArrowheads="1"/>
          </p:cNvSpPr>
          <p:nvPr/>
        </p:nvSpPr>
        <p:spPr bwMode="auto">
          <a:xfrm>
            <a:off x="1187450" y="1628775"/>
            <a:ext cx="639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Gas injection is usually accelerated with respect to petrol injection</a:t>
            </a:r>
            <a:endParaRPr lang="pl-PL">
              <a:latin typeface="Calibri" pitchFamily="34" charset="0"/>
            </a:endParaRPr>
          </a:p>
        </p:txBody>
      </p:sp>
      <p:sp>
        <p:nvSpPr>
          <p:cNvPr id="25604" name="pole tekstowe 6"/>
          <p:cNvSpPr txBox="1">
            <a:spLocks noChangeArrowheads="1"/>
          </p:cNvSpPr>
          <p:nvPr/>
        </p:nvSpPr>
        <p:spPr bwMode="auto">
          <a:xfrm>
            <a:off x="827088" y="4868863"/>
            <a:ext cx="7489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The Zenit PRO DIRECT allows continuous adjustment of injection timing depending on engine RPM and load</a:t>
            </a:r>
            <a:endParaRPr lang="pl-PL">
              <a:latin typeface="Calibri" pitchFamily="34" charset="0"/>
            </a:endParaRPr>
          </a:p>
        </p:txBody>
      </p:sp>
      <p:pic>
        <p:nvPicPr>
          <p:cNvPr id="25605" name="Obraz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Obraz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63513" y="115888"/>
            <a:ext cx="785018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Gas</a:t>
            </a:r>
            <a:r>
              <a:rPr lang="pl-PL" sz="40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40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supply</a:t>
            </a:r>
            <a:r>
              <a:rPr lang="pl-PL" sz="40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40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scheme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gas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injection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control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Obraz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Gas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supply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scheme</a:t>
            </a:r>
            <a:r>
              <a:rPr lang="pl-PL" sz="24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software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6628" name="Obraz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2525" y="1266825"/>
            <a:ext cx="738028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"/>
          <p:cNvSpPr txBox="1">
            <a:spLocks noChangeArrowheads="1"/>
          </p:cNvSpPr>
          <p:nvPr/>
        </p:nvSpPr>
        <p:spPr bwMode="auto">
          <a:xfrm>
            <a:off x="2427288" y="5297488"/>
            <a:ext cx="48291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Two versions of the software</a:t>
            </a:r>
            <a:r>
              <a:rPr lang="pl-PL" sz="2000">
                <a:latin typeface="Calibri" pitchFamily="34" charset="0"/>
              </a:rPr>
              <a:t>:</a:t>
            </a:r>
          </a:p>
          <a:p>
            <a:pPr algn="ctr"/>
            <a:r>
              <a:rPr lang="pl-PL" sz="2000">
                <a:latin typeface="Calibri" pitchFamily="34" charset="0"/>
              </a:rPr>
              <a:t>1. Engineering version      2. Installers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Obraz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Gas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supply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scheme</a:t>
            </a:r>
            <a:r>
              <a:rPr lang="pl-PL" sz="24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use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of,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apps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2" name="Obraz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09663"/>
            <a:ext cx="85725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pole tekstowe 3"/>
          <p:cNvSpPr txBox="1">
            <a:spLocks noChangeArrowheads="1"/>
          </p:cNvSpPr>
          <p:nvPr/>
        </p:nvSpPr>
        <p:spPr bwMode="auto">
          <a:xfrm>
            <a:off x="539750" y="1184275"/>
            <a:ext cx="2087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>
                <a:latin typeface="Calibri" pitchFamily="34" charset="0"/>
              </a:rPr>
              <a:t>TYPE</a:t>
            </a:r>
            <a:r>
              <a:rPr lang="pl-PL">
                <a:latin typeface="Calibri" pitchFamily="34" charset="0"/>
              </a:rPr>
              <a:t> </a:t>
            </a:r>
            <a:r>
              <a:rPr lang="pl-PL" sz="1600">
                <a:latin typeface="Calibri" pitchFamily="34" charset="0"/>
              </a:rPr>
              <a:t>AND MODEL</a:t>
            </a:r>
          </a:p>
        </p:txBody>
      </p:sp>
      <p:sp>
        <p:nvSpPr>
          <p:cNvPr id="27654" name="pole tekstowe 5"/>
          <p:cNvSpPr txBox="1">
            <a:spLocks noChangeArrowheads="1"/>
          </p:cNvSpPr>
          <p:nvPr/>
        </p:nvSpPr>
        <p:spPr bwMode="auto">
          <a:xfrm>
            <a:off x="2916238" y="1109663"/>
            <a:ext cx="93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alibri" pitchFamily="34" charset="0"/>
              </a:rPr>
              <a:t>ENGINE CODE</a:t>
            </a:r>
          </a:p>
        </p:txBody>
      </p:sp>
      <p:sp>
        <p:nvSpPr>
          <p:cNvPr id="27655" name="pole tekstowe 6"/>
          <p:cNvSpPr txBox="1">
            <a:spLocks noChangeArrowheads="1"/>
          </p:cNvSpPr>
          <p:nvPr/>
        </p:nvSpPr>
        <p:spPr bwMode="auto">
          <a:xfrm>
            <a:off x="3708400" y="1109663"/>
            <a:ext cx="10795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100">
                <a:latin typeface="Calibri" pitchFamily="34" charset="0"/>
              </a:rPr>
              <a:t>YEAR OF </a:t>
            </a:r>
          </a:p>
          <a:p>
            <a:pPr algn="ctr"/>
            <a:r>
              <a:rPr lang="pl-PL" sz="1100">
                <a:latin typeface="Calibri" pitchFamily="34" charset="0"/>
              </a:rPr>
              <a:t>PRODUCT</a:t>
            </a:r>
            <a:r>
              <a:rPr lang="pl-PL">
                <a:latin typeface="Calibri" pitchFamily="34" charset="0"/>
              </a:rPr>
              <a:t>.</a:t>
            </a:r>
          </a:p>
        </p:txBody>
      </p:sp>
      <p:sp>
        <p:nvSpPr>
          <p:cNvPr id="27656" name="pole tekstowe 9"/>
          <p:cNvSpPr txBox="1">
            <a:spLocks noChangeArrowheads="1"/>
          </p:cNvSpPr>
          <p:nvPr/>
        </p:nvSpPr>
        <p:spPr bwMode="auto">
          <a:xfrm>
            <a:off x="4787900" y="1184275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ECU PETROL</a:t>
            </a:r>
          </a:p>
        </p:txBody>
      </p:sp>
      <p:sp>
        <p:nvSpPr>
          <p:cNvPr id="27657" name="pole tekstowe 11"/>
          <p:cNvSpPr txBox="1">
            <a:spLocks noChangeArrowheads="1"/>
          </p:cNvSpPr>
          <p:nvPr/>
        </p:nvSpPr>
        <p:spPr bwMode="auto">
          <a:xfrm>
            <a:off x="6227763" y="1184275"/>
            <a:ext cx="100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latin typeface="Calibri" pitchFamily="34" charset="0"/>
              </a:rPr>
              <a:t>FIRMWARE</a:t>
            </a:r>
          </a:p>
        </p:txBody>
      </p:sp>
      <p:sp>
        <p:nvSpPr>
          <p:cNvPr id="27658" name="pole tekstowe 12"/>
          <p:cNvSpPr txBox="1">
            <a:spLocks noChangeArrowheads="1"/>
          </p:cNvSpPr>
          <p:nvPr/>
        </p:nvSpPr>
        <p:spPr bwMode="auto">
          <a:xfrm>
            <a:off x="7092950" y="1184275"/>
            <a:ext cx="1122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latin typeface="Calibri" pitchFamily="34" charset="0"/>
              </a:rPr>
              <a:t>HARDWARE</a:t>
            </a:r>
          </a:p>
        </p:txBody>
      </p:sp>
      <p:sp>
        <p:nvSpPr>
          <p:cNvPr id="27659" name="pole tekstowe 14"/>
          <p:cNvSpPr txBox="1">
            <a:spLocks noChangeArrowheads="1"/>
          </p:cNvSpPr>
          <p:nvPr/>
        </p:nvSpPr>
        <p:spPr bwMode="auto">
          <a:xfrm>
            <a:off x="8215313" y="1184275"/>
            <a:ext cx="544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latin typeface="Calibri" pitchFamily="34" charset="0"/>
              </a:rPr>
              <a:t>FUEL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Obraz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Gas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supply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scheme</a:t>
            </a:r>
            <a:r>
              <a:rPr lang="pl-PL" sz="24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use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off,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apps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8676" name="Obraz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8" y="1223963"/>
            <a:ext cx="85820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260475"/>
            <a:ext cx="20843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1260475"/>
            <a:ext cx="9382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1260475"/>
            <a:ext cx="11509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1260475"/>
            <a:ext cx="14446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1320800"/>
            <a:ext cx="10302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92950" y="1328738"/>
            <a:ext cx="1127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72450" y="1328738"/>
            <a:ext cx="5730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Obraz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Gas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supply</a:t>
            </a:r>
            <a:r>
              <a:rPr lang="pl-PL" sz="32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scheme</a:t>
            </a:r>
            <a:r>
              <a:rPr lang="pl-PL" sz="2400" b="1" dirty="0">
                <a:solidFill>
                  <a:srgbClr val="1F497D">
                    <a:lumMod val="50000"/>
                  </a:srgbClr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use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off,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apps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5288" y="1484313"/>
            <a:ext cx="83534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Along with purchasing the installation customer receives:</a:t>
            </a:r>
            <a:endParaRPr lang="pl-PL" sz="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n-lt"/>
                <a:cs typeface="+mn-cs"/>
              </a:rPr>
              <a:t>	front-kit contains  basic components such as: electronic control unit </a:t>
            </a:r>
            <a:r>
              <a:rPr lang="pl-PL" sz="2000" dirty="0">
                <a:latin typeface="+mn-lt"/>
                <a:cs typeface="+mn-cs"/>
              </a:rPr>
              <a:t>	</a:t>
            </a:r>
            <a:r>
              <a:rPr lang="en-US" sz="2000" dirty="0">
                <a:latin typeface="+mn-lt"/>
                <a:cs typeface="+mn-cs"/>
              </a:rPr>
              <a:t>and </a:t>
            </a:r>
            <a:r>
              <a:rPr lang="en-US" sz="2000" dirty="0">
                <a:latin typeface="+mn-lt"/>
                <a:cs typeface="+mn-cs"/>
              </a:rPr>
              <a:t>switch, sensors, vaporizer, injectors, filter, the bag assembly </a:t>
            </a:r>
            <a:r>
              <a:rPr lang="pl-PL" sz="2000" dirty="0">
                <a:latin typeface="+mn-lt"/>
                <a:cs typeface="+mn-cs"/>
              </a:rPr>
              <a:t>	</a:t>
            </a:r>
            <a:r>
              <a:rPr lang="en-US" sz="2000" dirty="0">
                <a:latin typeface="+mn-lt"/>
                <a:cs typeface="+mn-cs"/>
              </a:rPr>
              <a:t>(</a:t>
            </a:r>
            <a:r>
              <a:rPr lang="en-US" sz="2000" dirty="0">
                <a:latin typeface="+mn-lt"/>
                <a:cs typeface="+mn-cs"/>
              </a:rPr>
              <a:t>similar as per conventional systems);</a:t>
            </a:r>
            <a:endParaRPr lang="pl-PL" sz="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n-lt"/>
                <a:cs typeface="+mn-cs"/>
              </a:rPr>
              <a:t>	ECU configuration file  dedicated to a specific engine model;</a:t>
            </a:r>
            <a:endParaRPr lang="pl-PL" sz="8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n-lt"/>
                <a:cs typeface="+mn-cs"/>
              </a:rPr>
              <a:t>	manuals dedicated to a specific engine model ( kit assembling, the </a:t>
            </a:r>
            <a:r>
              <a:rPr lang="pl-PL" sz="2000" dirty="0">
                <a:latin typeface="+mn-lt"/>
                <a:cs typeface="+mn-cs"/>
              </a:rPr>
              <a:t>  	</a:t>
            </a:r>
            <a:r>
              <a:rPr lang="en-US" sz="2000" dirty="0">
                <a:latin typeface="+mn-lt"/>
                <a:cs typeface="+mn-cs"/>
              </a:rPr>
              <a:t>source </a:t>
            </a:r>
            <a:r>
              <a:rPr lang="en-US" sz="2000" dirty="0">
                <a:latin typeface="+mn-lt"/>
                <a:cs typeface="+mn-cs"/>
              </a:rPr>
              <a:t>of electrical signals, installation of nozzles in the manifold).</a:t>
            </a:r>
            <a:endParaRPr lang="pl-PL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57200" y="1344613"/>
          <a:ext cx="8362950" cy="4532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408"/>
                <a:gridCol w="3185304"/>
                <a:gridCol w="3018559"/>
              </a:tblGrid>
              <a:tr h="217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Zenit PRO DIRECT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Zenit PRO / PRO OBD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43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Application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Engine </a:t>
                      </a:r>
                      <a:r>
                        <a:rPr lang="pl-PL" sz="1200" dirty="0">
                          <a:effectLst/>
                        </a:rPr>
                        <a:t>4 </a:t>
                      </a:r>
                      <a:r>
                        <a:rPr lang="pl-PL" sz="1200" dirty="0" err="1">
                          <a:effectLst/>
                        </a:rPr>
                        <a:t>cyl</a:t>
                      </a:r>
                      <a:r>
                        <a:rPr lang="pl-PL" sz="1200" dirty="0">
                          <a:effectLst/>
                        </a:rPr>
                        <a:t>., LPG, VAG TFSI/TSI, GDI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Engine </a:t>
                      </a:r>
                      <a:r>
                        <a:rPr lang="pl-PL" sz="1200" dirty="0">
                          <a:effectLst/>
                        </a:rPr>
                        <a:t>3 – 8 </a:t>
                      </a:r>
                      <a:r>
                        <a:rPr lang="pl-PL" sz="1200" dirty="0" err="1">
                          <a:effectLst/>
                        </a:rPr>
                        <a:t>cyl</a:t>
                      </a:r>
                      <a:r>
                        <a:rPr lang="pl-PL" sz="1200" dirty="0">
                          <a:effectLst/>
                        </a:rPr>
                        <a:t>., LPG – CNG, </a:t>
                      </a:r>
                      <a:r>
                        <a:rPr lang="pl-PL" sz="1200" dirty="0" smtClean="0">
                          <a:effectLst/>
                        </a:rPr>
                        <a:t>with </a:t>
                      </a:r>
                      <a:r>
                        <a:rPr lang="pl-PL" sz="1200" dirty="0" err="1" smtClean="0">
                          <a:effectLst/>
                        </a:rPr>
                        <a:t>multipoint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injection</a:t>
                      </a:r>
                      <a:r>
                        <a:rPr lang="pl-PL" sz="1200" baseline="0" dirty="0" smtClean="0">
                          <a:effectLst/>
                        </a:rPr>
                        <a:t> system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32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Gasoline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consumption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 – 15%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 – 5 %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297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Petrol </a:t>
                      </a:r>
                      <a:r>
                        <a:rPr lang="pl-PL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 – 200 bar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 – 6 bar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43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Resistance</a:t>
                      </a:r>
                      <a:r>
                        <a:rPr lang="pl-PL" sz="1200" dirty="0" smtClean="0">
                          <a:effectLst/>
                        </a:rPr>
                        <a:t> petrol </a:t>
                      </a:r>
                      <a:r>
                        <a:rPr lang="pl-PL" sz="1200" dirty="0" err="1" smtClean="0">
                          <a:effectLst/>
                        </a:rPr>
                        <a:t>injectors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1,9 – 2,5 Ω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 – 15 Ω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217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Petrol </a:t>
                      </a:r>
                      <a:r>
                        <a:rPr lang="pl-PL" sz="1200" dirty="0" err="1" smtClean="0">
                          <a:effectLst/>
                        </a:rPr>
                        <a:t>injection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time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 – 7 ms (10 ms </a:t>
                      </a:r>
                      <a:r>
                        <a:rPr lang="pl-PL" sz="1200" dirty="0" err="1" smtClean="0">
                          <a:effectLst/>
                        </a:rPr>
                        <a:t>after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chiptuning</a:t>
                      </a:r>
                      <a:r>
                        <a:rPr lang="pl-PL" sz="1200" dirty="0" smtClean="0">
                          <a:effectLst/>
                        </a:rPr>
                        <a:t>)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 – 25 ms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217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Petrol </a:t>
                      </a:r>
                      <a:r>
                        <a:rPr lang="pl-PL" sz="1200" dirty="0" err="1" smtClean="0">
                          <a:effectLst/>
                        </a:rPr>
                        <a:t>injection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time</a:t>
                      </a:r>
                      <a:r>
                        <a:rPr lang="pl-PL" sz="1200" dirty="0" smtClean="0">
                          <a:effectLst/>
                        </a:rPr>
                        <a:t> on </a:t>
                      </a:r>
                      <a:r>
                        <a:rPr lang="pl-PL" sz="1200" dirty="0" err="1" smtClean="0">
                          <a:effectLst/>
                        </a:rPr>
                        <a:t>idle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 ms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 ms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43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Additional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electrical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connections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Fuel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pressure</a:t>
                      </a:r>
                      <a:r>
                        <a:rPr lang="pl-PL" sz="1200" baseline="0" dirty="0" smtClean="0">
                          <a:effectLst/>
                        </a:rPr>
                        <a:t> sensor</a:t>
                      </a:r>
                      <a:r>
                        <a:rPr lang="pl-PL" sz="1200" dirty="0" smtClean="0">
                          <a:effectLst/>
                        </a:rPr>
                        <a:t>, </a:t>
                      </a:r>
                      <a:r>
                        <a:rPr lang="pl-PL" sz="1200" dirty="0">
                          <a:effectLst/>
                        </a:rPr>
                        <a:t>OBD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OBD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65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Configuration</a:t>
                      </a:r>
                      <a:r>
                        <a:rPr lang="pl-PL" sz="1200" dirty="0" smtClean="0">
                          <a:effectLst/>
                        </a:rPr>
                        <a:t> of </a:t>
                      </a:r>
                      <a:r>
                        <a:rPr lang="pl-PL" sz="1200" dirty="0" err="1" smtClean="0">
                          <a:effectLst/>
                        </a:rPr>
                        <a:t>gas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Dedicated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Universal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  <a:tr h="130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Compensations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Reducer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temperature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Gas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temperature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Supply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voltage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Gas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pressure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Petrol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pressure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OBD</a:t>
                      </a:r>
                      <a:r>
                        <a:rPr lang="pl-PL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Reducer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temperature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Gas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temperature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Supply </a:t>
                      </a:r>
                      <a:r>
                        <a:rPr lang="pl-PL" sz="1200" dirty="0" err="1" smtClean="0">
                          <a:effectLst/>
                        </a:rPr>
                        <a:t>voltage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Gas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pressure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Acceleration </a:t>
                      </a:r>
                      <a:r>
                        <a:rPr lang="pl-PL" sz="1200" dirty="0" err="1" smtClean="0">
                          <a:effectLst/>
                        </a:rPr>
                        <a:t>compensation</a:t>
                      </a:r>
                      <a:endParaRPr lang="pl-PL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OBD and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Adaptive</a:t>
                      </a:r>
                      <a:r>
                        <a:rPr lang="pl-PL" sz="1200" baseline="0" dirty="0" smtClean="0">
                          <a:effectLst/>
                        </a:rPr>
                        <a:t> Map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9" marR="62839" marT="0" marB="0"/>
                </a:tc>
              </a:tr>
            </a:tbl>
          </a:graphicData>
        </a:graphic>
      </p:graphicFrame>
      <p:pic>
        <p:nvPicPr>
          <p:cNvPr id="30767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8" name="Obraz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Comparison of traditional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and a system for direct injection</a:t>
            </a:r>
            <a:endParaRPr lang="pl-PL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pole tekstowe 7"/>
          <p:cNvSpPr txBox="1">
            <a:spLocks noChangeArrowheads="1"/>
          </p:cNvSpPr>
          <p:nvPr/>
        </p:nvSpPr>
        <p:spPr bwMode="auto">
          <a:xfrm>
            <a:off x="615950" y="1603375"/>
            <a:ext cx="784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10253F"/>
                </a:solidFill>
                <a:latin typeface="Calibri" pitchFamily="34" charset="0"/>
              </a:rPr>
              <a:t>Thank you for your</a:t>
            </a:r>
            <a:r>
              <a:rPr lang="pl-PL" sz="5400" b="1">
                <a:solidFill>
                  <a:srgbClr val="10253F"/>
                </a:solidFill>
                <a:latin typeface="Calibri" pitchFamily="34" charset="0"/>
              </a:rPr>
              <a:t>     </a:t>
            </a:r>
            <a:r>
              <a:rPr lang="en-US" sz="5400" b="1">
                <a:solidFill>
                  <a:srgbClr val="10253F"/>
                </a:solidFill>
                <a:latin typeface="Calibri" pitchFamily="34" charset="0"/>
              </a:rPr>
              <a:t>attention</a:t>
            </a:r>
            <a:endParaRPr lang="pl-PL" sz="5400" b="1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357563"/>
            <a:ext cx="3313112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pole tekstowe 7"/>
          <p:cNvSpPr txBox="1">
            <a:spLocks noChangeArrowheads="1"/>
          </p:cNvSpPr>
          <p:nvPr/>
        </p:nvSpPr>
        <p:spPr bwMode="auto">
          <a:xfrm>
            <a:off x="323850" y="1557338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The main objective pursued by the development of engine design, the maximum reduction of harmful emissions, including CO2</a:t>
            </a:r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Direct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injection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technology</a:t>
            </a:r>
            <a:endParaRPr lang="pl-PL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target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1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50" y="2420938"/>
            <a:ext cx="88519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Obraz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1084263"/>
            <a:ext cx="581660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Obraz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Obraz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Direct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injection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technology</a:t>
            </a:r>
            <a:endParaRPr lang="pl-PL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- Engine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5" name="pole tekstowe 7"/>
          <p:cNvSpPr txBox="1">
            <a:spLocks noChangeArrowheads="1"/>
          </p:cNvSpPr>
          <p:nvPr/>
        </p:nvSpPr>
        <p:spPr bwMode="auto">
          <a:xfrm>
            <a:off x="804863" y="2797175"/>
            <a:ext cx="782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latin typeface="Calibri" pitchFamily="34" charset="0"/>
              </a:rPr>
              <a:t>Air filter</a:t>
            </a:r>
          </a:p>
        </p:txBody>
      </p:sp>
      <p:sp>
        <p:nvSpPr>
          <p:cNvPr id="15366" name="pole tekstowe 8"/>
          <p:cNvSpPr txBox="1">
            <a:spLocks noChangeArrowheads="1"/>
          </p:cNvSpPr>
          <p:nvPr/>
        </p:nvSpPr>
        <p:spPr bwMode="auto">
          <a:xfrm>
            <a:off x="2771775" y="5300663"/>
            <a:ext cx="179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latin typeface="Calibri" pitchFamily="34" charset="0"/>
              </a:rPr>
              <a:t>Boost pressure sensor</a:t>
            </a:r>
          </a:p>
        </p:txBody>
      </p:sp>
      <p:sp>
        <p:nvSpPr>
          <p:cNvPr id="15367" name="pole tekstowe 9"/>
          <p:cNvSpPr txBox="1">
            <a:spLocks noChangeArrowheads="1"/>
          </p:cNvSpPr>
          <p:nvPr/>
        </p:nvSpPr>
        <p:spPr bwMode="auto">
          <a:xfrm>
            <a:off x="5173663" y="5316538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latin typeface="Calibri" pitchFamily="34" charset="0"/>
              </a:rPr>
              <a:t>Throttle</a:t>
            </a:r>
          </a:p>
        </p:txBody>
      </p:sp>
      <p:sp>
        <p:nvSpPr>
          <p:cNvPr id="15368" name="pole tekstowe 10"/>
          <p:cNvSpPr txBox="1">
            <a:spLocks noChangeArrowheads="1"/>
          </p:cNvSpPr>
          <p:nvPr/>
        </p:nvSpPr>
        <p:spPr bwMode="auto">
          <a:xfrm>
            <a:off x="6329363" y="4797425"/>
            <a:ext cx="1631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latin typeface="Calibri" pitchFamily="34" charset="0"/>
              </a:rPr>
              <a:t>Map sensor with </a:t>
            </a:r>
          </a:p>
          <a:p>
            <a:r>
              <a:rPr lang="pl-PL" sz="1400">
                <a:latin typeface="Calibri" pitchFamily="34" charset="0"/>
              </a:rPr>
              <a:t>temperature sensor</a:t>
            </a:r>
          </a:p>
        </p:txBody>
      </p:sp>
      <p:sp>
        <p:nvSpPr>
          <p:cNvPr id="15369" name="pole tekstowe 11"/>
          <p:cNvSpPr txBox="1">
            <a:spLocks noChangeArrowheads="1"/>
          </p:cNvSpPr>
          <p:nvPr/>
        </p:nvSpPr>
        <p:spPr bwMode="auto">
          <a:xfrm>
            <a:off x="2120900" y="1244600"/>
            <a:ext cx="115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latin typeface="Calibri" pitchFamily="34" charset="0"/>
              </a:rPr>
              <a:t>Turbocharger</a:t>
            </a:r>
          </a:p>
        </p:txBody>
      </p:sp>
      <p:sp>
        <p:nvSpPr>
          <p:cNvPr id="15370" name="pole tekstowe 12"/>
          <p:cNvSpPr txBox="1">
            <a:spLocks noChangeArrowheads="1"/>
          </p:cNvSpPr>
          <p:nvPr/>
        </p:nvSpPr>
        <p:spPr bwMode="auto">
          <a:xfrm>
            <a:off x="7010400" y="1552575"/>
            <a:ext cx="132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latin typeface="Calibri" pitchFamily="34" charset="0"/>
              </a:rPr>
              <a:t>Intake manifold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Obraz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Obraz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628775"/>
            <a:ext cx="570706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pole tekstowe 5"/>
          <p:cNvSpPr txBox="1">
            <a:spLocks noChangeArrowheads="1"/>
          </p:cNvSpPr>
          <p:nvPr/>
        </p:nvSpPr>
        <p:spPr bwMode="auto">
          <a:xfrm>
            <a:off x="539750" y="5434013"/>
            <a:ext cx="1450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>
                <a:latin typeface="Calibri" pitchFamily="34" charset="0"/>
              </a:rPr>
              <a:t>petrol injectors</a:t>
            </a:r>
          </a:p>
        </p:txBody>
      </p:sp>
      <p:sp>
        <p:nvSpPr>
          <p:cNvPr id="16389" name="pole tekstowe 7"/>
          <p:cNvSpPr txBox="1">
            <a:spLocks noChangeArrowheads="1"/>
          </p:cNvSpPr>
          <p:nvPr/>
        </p:nvSpPr>
        <p:spPr bwMode="auto">
          <a:xfrm>
            <a:off x="3587750" y="5434013"/>
            <a:ext cx="1811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600">
                <a:latin typeface="Calibri" pitchFamily="34" charset="0"/>
              </a:rPr>
              <a:t>flap control air flow</a:t>
            </a:r>
          </a:p>
        </p:txBody>
      </p:sp>
      <p:sp>
        <p:nvSpPr>
          <p:cNvPr id="16390" name="pole tekstowe 8"/>
          <p:cNvSpPr txBox="1">
            <a:spLocks noChangeArrowheads="1"/>
          </p:cNvSpPr>
          <p:nvPr/>
        </p:nvSpPr>
        <p:spPr bwMode="auto">
          <a:xfrm>
            <a:off x="4859338" y="4797425"/>
            <a:ext cx="181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>
                <a:latin typeface="Calibri" pitchFamily="34" charset="0"/>
              </a:rPr>
              <a:t>flap position sensor</a:t>
            </a:r>
          </a:p>
        </p:txBody>
      </p:sp>
      <p:sp>
        <p:nvSpPr>
          <p:cNvPr id="16391" name="pole tekstowe 9"/>
          <p:cNvSpPr txBox="1">
            <a:spLocks noChangeArrowheads="1"/>
          </p:cNvSpPr>
          <p:nvPr/>
        </p:nvSpPr>
        <p:spPr bwMode="auto">
          <a:xfrm>
            <a:off x="755650" y="1657350"/>
            <a:ext cx="3087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>
                <a:latin typeface="Calibri" pitchFamily="34" charset="0"/>
              </a:rPr>
              <a:t>solenoid valve flap control position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Direct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injection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technology</a:t>
            </a:r>
            <a:endParaRPr lang="pl-PL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-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Intake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system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3" name="Obraz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420938"/>
            <a:ext cx="25939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Obraz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Direct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injection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technology</a:t>
            </a:r>
            <a:endParaRPr lang="pl-PL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-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Fuel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system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2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3" y="981075"/>
            <a:ext cx="54752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Obraz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1113" y="3397250"/>
            <a:ext cx="39497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076825" y="2528888"/>
          <a:ext cx="3671888" cy="320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828092"/>
                <a:gridCol w="918102"/>
                <a:gridCol w="918102"/>
              </a:tblGrid>
              <a:tr h="81009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Injection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baseline="0" dirty="0" err="1" smtClean="0"/>
                        <a:t>faze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Voltage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Current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Duration</a:t>
                      </a:r>
                      <a:endParaRPr lang="pl-PL" sz="1400" dirty="0" smtClean="0"/>
                    </a:p>
                    <a:p>
                      <a:pPr algn="ctr"/>
                      <a:endParaRPr lang="pl-PL" sz="1400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A:</a:t>
                      </a:r>
                      <a:r>
                        <a:rPr lang="pl-PL" baseline="0" dirty="0" smtClean="0"/>
                        <a:t> High </a:t>
                      </a:r>
                      <a:r>
                        <a:rPr lang="pl-PL" baseline="0" dirty="0" err="1" smtClean="0"/>
                        <a:t>Peak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60V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12A</a:t>
                      </a:r>
                      <a:r>
                        <a:rPr lang="pl-PL" sz="1600" baseline="0" dirty="0" smtClean="0"/>
                        <a:t> max.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0,2-0,4</a:t>
                      </a:r>
                      <a:r>
                        <a:rPr lang="pl-PL" sz="1600" baseline="0" dirty="0" smtClean="0"/>
                        <a:t> ms</a:t>
                      </a:r>
                      <a:endParaRPr lang="pl-PL" sz="1600" dirty="0"/>
                    </a:p>
                  </a:txBody>
                  <a:tcPr/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B: </a:t>
                      </a:r>
                      <a:r>
                        <a:rPr lang="pl-PL" dirty="0" err="1" smtClean="0"/>
                        <a:t>Peak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12V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ok. 5A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ok. 0,5 ms</a:t>
                      </a:r>
                      <a:endParaRPr lang="pl-PL" sz="1600" dirty="0"/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C: </a:t>
                      </a:r>
                      <a:r>
                        <a:rPr lang="pl-PL" dirty="0" err="1" smtClean="0"/>
                        <a:t>Hold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12V</a:t>
                      </a:r>
                      <a:r>
                        <a:rPr lang="pl-PL" sz="1600" baseline="0" dirty="0" smtClean="0"/>
                        <a:t> - PWM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ok. 3A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0 – 7 ms</a:t>
                      </a:r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460" name="Grupa 16"/>
          <p:cNvGrpSpPr>
            <a:grpSpLocks/>
          </p:cNvGrpSpPr>
          <p:nvPr/>
        </p:nvGrpSpPr>
        <p:grpSpPr bwMode="auto">
          <a:xfrm>
            <a:off x="395288" y="2528888"/>
            <a:ext cx="4464050" cy="3348037"/>
            <a:chOff x="395536" y="1844824"/>
            <a:chExt cx="4464496" cy="3348372"/>
          </a:xfrm>
        </p:grpSpPr>
        <p:pic>
          <p:nvPicPr>
            <p:cNvPr id="18465" name="Picture 2" descr="D:\agc\AUTA\!Systemy do bezpośredniego wtrysku\AUTRONIC AJ-500\Skoda Octavia 1.2TSI 2013 CJZB\20130314\TEK0066 high loa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536" y="1844824"/>
              <a:ext cx="4464496" cy="3348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Łącznik prostoliniowy 4"/>
            <p:cNvCxnSpPr/>
            <p:nvPr/>
          </p:nvCxnSpPr>
          <p:spPr>
            <a:xfrm>
              <a:off x="1764098" y="2565621"/>
              <a:ext cx="0" cy="503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1548176" y="2565621"/>
              <a:ext cx="0" cy="503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1980019" y="2565621"/>
              <a:ext cx="0" cy="5032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3420025" y="2565621"/>
              <a:ext cx="0" cy="43184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0" name="pole tekstowe 6"/>
            <p:cNvSpPr txBox="1">
              <a:spLocks noChangeArrowheads="1"/>
            </p:cNvSpPr>
            <p:nvPr/>
          </p:nvSpPr>
          <p:spPr bwMode="auto">
            <a:xfrm>
              <a:off x="1496679" y="2555612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>
                  <a:latin typeface="Calibri" pitchFamily="34" charset="0"/>
                </a:rPr>
                <a:t>A</a:t>
              </a:r>
            </a:p>
          </p:txBody>
        </p:sp>
        <p:sp>
          <p:nvSpPr>
            <p:cNvPr id="18471" name="pole tekstowe 11"/>
            <p:cNvSpPr txBox="1">
              <a:spLocks noChangeArrowheads="1"/>
            </p:cNvSpPr>
            <p:nvPr/>
          </p:nvSpPr>
          <p:spPr bwMode="auto">
            <a:xfrm>
              <a:off x="1700159" y="2564904"/>
              <a:ext cx="309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>
                  <a:latin typeface="Calibri" pitchFamily="34" charset="0"/>
                </a:rPr>
                <a:t>B</a:t>
              </a:r>
            </a:p>
          </p:txBody>
        </p:sp>
        <p:sp>
          <p:nvSpPr>
            <p:cNvPr id="18472" name="pole tekstowe 12"/>
            <p:cNvSpPr txBox="1">
              <a:spLocks noChangeArrowheads="1"/>
            </p:cNvSpPr>
            <p:nvPr/>
          </p:nvSpPr>
          <p:spPr bwMode="auto">
            <a:xfrm>
              <a:off x="2462100" y="2564904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>
                  <a:latin typeface="Calibri" pitchFamily="34" charset="0"/>
                </a:rPr>
                <a:t>C</a:t>
              </a:r>
            </a:p>
          </p:txBody>
        </p:sp>
      </p:grpSp>
      <p:sp>
        <p:nvSpPr>
          <p:cNvPr id="18461" name="pole tekstowe 17"/>
          <p:cNvSpPr txBox="1">
            <a:spLocks noChangeArrowheads="1"/>
          </p:cNvSpPr>
          <p:nvPr/>
        </p:nvSpPr>
        <p:spPr bwMode="auto">
          <a:xfrm>
            <a:off x="395288" y="1268413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Injectors used in direct injection systems are approximately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3 times faster than those </a:t>
            </a:r>
            <a:r>
              <a:rPr lang="pl-PL">
                <a:latin typeface="Calibri" pitchFamily="34" charset="0"/>
              </a:rPr>
              <a:t>in</a:t>
            </a:r>
            <a:r>
              <a:rPr lang="en-US">
                <a:latin typeface="Calibri" pitchFamily="34" charset="0"/>
              </a:rPr>
              <a:t> traditional systems.</a:t>
            </a:r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Opening  time on idle - ok.  1ms</a:t>
            </a:r>
          </a:p>
          <a:p>
            <a:r>
              <a:rPr lang="pl-PL">
                <a:latin typeface="Calibri" pitchFamily="34" charset="0"/>
              </a:rPr>
              <a:t>Maximum opening time - ok. 7 ms</a:t>
            </a:r>
          </a:p>
        </p:txBody>
      </p:sp>
      <p:pic>
        <p:nvPicPr>
          <p:cNvPr id="18462" name="Obraz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Obraz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18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Direct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injection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technology</a:t>
            </a:r>
            <a:endParaRPr lang="pl-PL" sz="32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petrol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injectors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control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011863" y="1484313"/>
            <a:ext cx="28813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  <a:cs typeface="+mn-cs"/>
              </a:rPr>
              <a:t>Components of the system </a:t>
            </a:r>
            <a:r>
              <a:rPr lang="pl-PL" dirty="0"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+mn-lt"/>
                <a:cs typeface="+mn-cs"/>
              </a:rPr>
              <a:t>electronic control unit and switch, sensors, </a:t>
            </a:r>
            <a:r>
              <a:rPr lang="pl-PL" dirty="0" err="1">
                <a:latin typeface="+mn-lt"/>
                <a:cs typeface="+mn-cs"/>
              </a:rPr>
              <a:t>wiring</a:t>
            </a:r>
            <a:r>
              <a:rPr lang="pl-PL" dirty="0">
                <a:latin typeface="+mn-lt"/>
                <a:cs typeface="+mn-cs"/>
              </a:rPr>
              <a:t> </a:t>
            </a:r>
            <a:r>
              <a:rPr lang="pl-PL" dirty="0" err="1">
                <a:latin typeface="+mn-lt"/>
                <a:cs typeface="+mn-cs"/>
              </a:rPr>
              <a:t>harness</a:t>
            </a:r>
            <a:r>
              <a:rPr lang="en-US" dirty="0">
                <a:latin typeface="+mn-lt"/>
                <a:cs typeface="+mn-cs"/>
              </a:rPr>
              <a:t>, </a:t>
            </a:r>
            <a:r>
              <a:rPr lang="pl-PL" dirty="0" err="1">
                <a:latin typeface="+mn-lt"/>
                <a:cs typeface="+mn-cs"/>
              </a:rPr>
              <a:t>Injetors</a:t>
            </a:r>
            <a:r>
              <a:rPr lang="pl-PL" dirty="0">
                <a:latin typeface="+mn-lt"/>
                <a:cs typeface="+mn-cs"/>
              </a:rPr>
              <a:t> HANA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dirty="0" err="1">
                <a:latin typeface="+mn-lt"/>
                <a:cs typeface="+mn-cs"/>
              </a:rPr>
              <a:t>Vaporizer</a:t>
            </a:r>
            <a:r>
              <a:rPr lang="pl-PL" dirty="0">
                <a:latin typeface="+mn-lt"/>
                <a:cs typeface="+mn-cs"/>
              </a:rPr>
              <a:t> KME Silver/ Gold, </a:t>
            </a:r>
            <a:r>
              <a:rPr lang="pl-PL" dirty="0" err="1">
                <a:latin typeface="+mn-lt"/>
                <a:cs typeface="+mn-cs"/>
              </a:rPr>
              <a:t>Gurtner</a:t>
            </a:r>
            <a:r>
              <a:rPr lang="pl-PL" dirty="0">
                <a:latin typeface="+mn-lt"/>
                <a:cs typeface="+mn-cs"/>
              </a:rPr>
              <a:t> Silver ,  </a:t>
            </a:r>
            <a:r>
              <a:rPr lang="pl-PL" dirty="0" err="1">
                <a:latin typeface="+mn-lt"/>
                <a:cs typeface="+mn-cs"/>
              </a:rPr>
              <a:t>Gurtner</a:t>
            </a:r>
            <a:r>
              <a:rPr lang="pl-PL" dirty="0">
                <a:latin typeface="+mn-lt"/>
                <a:cs typeface="+mn-cs"/>
              </a:rPr>
              <a:t> Black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dirty="0" err="1">
                <a:latin typeface="+mn-lt"/>
                <a:cs typeface="+mn-cs"/>
              </a:rPr>
              <a:t>Filter</a:t>
            </a:r>
            <a:endParaRPr lang="pl-PL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+mn-lt"/>
                <a:cs typeface="+mn-cs"/>
              </a:rPr>
              <a:t>the bag assembly (similar as per conventional systems) </a:t>
            </a:r>
            <a:endParaRPr lang="pl-PL" dirty="0">
              <a:latin typeface="+mn-lt"/>
              <a:cs typeface="+mn-cs"/>
            </a:endParaRPr>
          </a:p>
        </p:txBody>
      </p:sp>
      <p:pic>
        <p:nvPicPr>
          <p:cNvPr id="19458" name="Picture 2" descr="D:\agc\!szkolenia\materiały\Zenit Pro Direct\DSC_0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561657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Obraz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Obraz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Gas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supply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</a:t>
            </a:r>
            <a:r>
              <a:rPr lang="pl-PL" sz="24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assembling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ole tekstowe 1"/>
          <p:cNvSpPr txBox="1">
            <a:spLocks noChangeArrowheads="1"/>
          </p:cNvSpPr>
          <p:nvPr/>
        </p:nvSpPr>
        <p:spPr bwMode="auto">
          <a:xfrm>
            <a:off x="374650" y="4784725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Installation of nozzles in the intake manifold engine with direct injection gasoline requires more attention than the </a:t>
            </a:r>
            <a:r>
              <a:rPr lang="pl-PL">
                <a:latin typeface="Calibri" pitchFamily="34" charset="0"/>
              </a:rPr>
              <a:t>standard </a:t>
            </a:r>
            <a:r>
              <a:rPr lang="en-US">
                <a:latin typeface="Calibri" pitchFamily="34" charset="0"/>
              </a:rPr>
              <a:t>engine</a:t>
            </a:r>
            <a:r>
              <a:rPr lang="pl-PL">
                <a:latin typeface="Calibri" pitchFamily="34" charset="0"/>
              </a:rPr>
              <a:t>.</a:t>
            </a:r>
          </a:p>
        </p:txBody>
      </p:sp>
      <p:pic>
        <p:nvPicPr>
          <p:cNvPr id="20482" name="Picture 2" descr="D:\agc\!szkolenia\materiały\Zenit Pro Direct\DSC_0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2725"/>
            <a:ext cx="49688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:\agc\!szkolenia\materiały\Zenit Pro Direct\rurki w kolek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482725"/>
            <a:ext cx="3195637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az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Obraz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63513" y="115888"/>
            <a:ext cx="7850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Gas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supply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</a:t>
            </a:r>
            <a:r>
              <a:rPr lang="en-US" sz="2400" b="1" dirty="0">
                <a:latin typeface="+mn-lt"/>
                <a:cs typeface="+mn-cs"/>
              </a:rPr>
              <a:t>nozzles in the </a:t>
            </a:r>
            <a:r>
              <a:rPr lang="en-US" sz="2400" b="1" dirty="0">
                <a:latin typeface="+mn-lt"/>
                <a:cs typeface="+mn-cs"/>
              </a:rPr>
              <a:t>manifold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az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00" y="115888"/>
            <a:ext cx="1038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52400" y="98425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Gas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supply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- ECU</a:t>
            </a: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8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1557338"/>
            <a:ext cx="37179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Obraz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1341438"/>
            <a:ext cx="4340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532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Arial</vt:lpstr>
      <vt:lpstr>Wingdings</vt:lpstr>
      <vt:lpstr>Times New Roman</vt:lpstr>
      <vt:lpstr>Motyw pakietu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AGC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Michał Grabowski</dc:creator>
  <cp:lastModifiedBy>TECH</cp:lastModifiedBy>
  <cp:revision>75</cp:revision>
  <dcterms:created xsi:type="dcterms:W3CDTF">2011-07-06T07:24:03Z</dcterms:created>
  <dcterms:modified xsi:type="dcterms:W3CDTF">2014-08-20T07:30:37Z</dcterms:modified>
</cp:coreProperties>
</file>